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</p:sldIdLst>
  <p:sldSz cy="10692000" cx="7560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customschemas.google.com/relationships/presentationmetadata" Target="meta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337954" y="1143000"/>
            <a:ext cx="21819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2337954" y="1143000"/>
            <a:ext cx="21819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/>
          <p:nvPr>
            <p:ph idx="2" type="sldImg"/>
          </p:nvPr>
        </p:nvSpPr>
        <p:spPr>
          <a:xfrm>
            <a:off x="2337954" y="1143000"/>
            <a:ext cx="21819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28900" lIns="57850" spcFirstLastPara="1" rIns="57850" wrap="square" tIns="289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/>
        </p:txBody>
      </p:sp>
      <p:sp>
        <p:nvSpPr>
          <p:cNvPr id="18" name="Google Shape;18;p4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28900" lIns="57850" spcFirstLastPara="1" rIns="57850" wrap="square" tIns="289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anchorCtr="0" anchor="b" bIns="28900" lIns="57850" spcFirstLastPara="1" rIns="57850" wrap="square" tIns="289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b="1" sz="8600"/>
            </a:lvl1pPr>
            <a:lvl2pPr indent="-22860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b="1" sz="7200"/>
            </a:lvl2pPr>
            <a:lvl3pPr indent="-22860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3pPr>
            <a:lvl4pPr indent="-22860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4pPr>
            <a:lvl5pPr indent="-22860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5pPr>
            <a:lvl6pPr indent="-22860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6pPr>
            <a:lvl7pPr indent="-22860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7pPr>
            <a:lvl8pPr indent="-22860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8pPr>
            <a:lvl9pPr indent="-22860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anchorCtr="0" anchor="b" bIns="28900" lIns="57850" spcFirstLastPara="1" rIns="57850" wrap="square" tIns="289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b="1" sz="8600"/>
            </a:lvl1pPr>
            <a:lvl2pPr indent="-22860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b="1" sz="7200"/>
            </a:lvl2pPr>
            <a:lvl3pPr indent="-22860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3pPr>
            <a:lvl4pPr indent="-22860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4pPr>
            <a:lvl5pPr indent="-22860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5pPr>
            <a:lvl6pPr indent="-22860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6pPr>
            <a:lvl7pPr indent="-22860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7pPr>
            <a:lvl8pPr indent="-22860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8pPr>
            <a:lvl9pPr indent="-22860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b="1" sz="5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29845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indent="-29845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indent="-29845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indent="-29845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indent="-29845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indent="-29845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indent="-29845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indent="-29845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indent="-29845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anchorCtr="0" anchor="b" bIns="28900" lIns="57850" spcFirstLastPara="1" rIns="57850" wrap="square" tIns="289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95250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indent="-86360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indent="-77470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indent="-68580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indent="-68580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indent="-68580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indent="-68580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indent="-68580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indent="-68580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indent="-22860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indent="-22860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indent="-22860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indent="-22860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indent="-22860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indent="-22860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indent="-22860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indent="-22860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anchorCtr="0" anchor="b" bIns="28900" lIns="57850" spcFirstLastPara="1" rIns="57850" wrap="square" tIns="289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indent="-228600" lvl="1" marL="914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indent="-228600" lvl="2" marL="1371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indent="-228600" lvl="3" marL="1828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indent="-228600" lvl="4" marL="2286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indent="-228600" lvl="5" marL="2743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indent="-228600" lvl="6" marL="32004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indent="-228600" lvl="7" marL="3657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indent="-228600" lvl="8" marL="4114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b="0" i="0" sz="15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normAutofit/>
          </a:bodyPr>
          <a:lstStyle>
            <a:lvl1pPr indent="-863600" lvl="0" marL="457200" marR="0" rtl="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b="0" i="0" sz="10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74700" lvl="1" marL="9144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b="0" i="0" sz="8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85800" lvl="2" marL="13716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35000" lvl="3" marL="18288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b="0" i="0" sz="6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35000" lvl="4" marL="22860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b="0" i="0" sz="6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35000" lvl="5" marL="27432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b="0" i="0" sz="6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35000" lvl="6" marL="32004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b="0" i="0" sz="6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35000" lvl="7" marL="36576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b="0" i="0" sz="6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35000" lvl="8" marL="41148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b="0" i="0" sz="6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900" lIns="57850" spcFirstLastPara="1" rIns="57850" wrap="square" tIns="28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b="0" i="0" sz="4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cap="flat" cmpd="sng" w="12700">
            <a:solidFill>
              <a:srgbClr val="7BA0B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8900" lIns="57850" spcFirstLastPara="1" rIns="57850" wrap="square" tIns="28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74175"/>
            <a:ext cx="3738900" cy="994800"/>
          </a:xfrm>
          <a:prstGeom prst="roundRect">
            <a:avLst>
              <a:gd fmla="val 12595" name="adj"/>
            </a:avLst>
          </a:prstGeom>
          <a:solidFill>
            <a:schemeClr val="lt1"/>
          </a:solidFill>
          <a:ln cap="flat" cmpd="sng" w="12700">
            <a:solidFill>
              <a:srgbClr val="4D728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8900" lIns="57850" spcFirstLastPara="1" rIns="57850" wrap="square" tIns="28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b="1" lang="en-US" sz="20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b="1" sz="900"/>
          </a:p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b="1" lang="en-US" sz="20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b="1" i="0" sz="20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111451" y="111375"/>
            <a:ext cx="2173500" cy="9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b="0" i="0" sz="1000" u="none" cap="none" strike="noStrik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(25 years)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Russian</a:t>
            </a:r>
            <a:endParaRPr b="0" i="0" sz="1000" u="none" cap="none" strike="noStrik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cap="flat" cmpd="sng" w="12700">
            <a:solidFill>
              <a:srgbClr val="8FAEB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8900" lIns="57850" spcFirstLastPara="1" rIns="57850" wrap="square" tIns="28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-US" sz="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b="1" i="0" sz="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5224393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b="1"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37000" y="5578250"/>
            <a:ext cx="5823000" cy="47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Digital Transformation of Rehabilitation Care</a:t>
            </a:r>
            <a:endParaRPr sz="9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>
              <a:solidFill>
                <a:srgbClr val="000000"/>
              </a:solidFill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dded value 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research 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based on the Health Technology Assessment (HTA) framework presented onto the Quadruple aim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and interviewing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medical professionals on their telemonitoring experience/attitude</a:t>
            </a:r>
            <a:endParaRPr sz="900">
              <a:solidFill>
                <a:srgbClr val="000000"/>
              </a:solidFill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on the telemonitoring technologies in the Netherlands</a:t>
            </a:r>
            <a:endParaRPr sz="9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Neuronal Networks of Memory Lab</a:t>
            </a:r>
            <a:endParaRPr sz="900"/>
          </a:p>
          <a:p>
            <a:pPr indent="0" lvl="0" marL="0" marR="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/>
          </a:p>
          <a:p>
            <a:pPr indent="-215900" lvl="0" marL="2159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i="1"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baseline="30000"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retrosplenial cortex in mice during head-fixed virtual social learning</a:t>
            </a:r>
            <a:endParaRPr sz="900"/>
          </a:p>
          <a:p>
            <a:pPr indent="-215900" lvl="0" marL="215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(handling, feeding)</a:t>
            </a:r>
            <a:endParaRPr sz="900"/>
          </a:p>
          <a:p>
            <a:pPr indent="-215900" lvl="0" marL="215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DeepLabCut)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of the Science department of the Contract Research Organization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LABMGMU, LLC – Moscow, Russia</a:t>
            </a:r>
            <a:endParaRPr sz="900">
              <a:solidFill>
                <a:schemeClr val="dk1"/>
              </a:solidFill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</a:t>
            </a:r>
            <a:endParaRPr sz="900">
              <a:solidFill>
                <a:schemeClr val="dk1"/>
              </a:solidFill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 interviews (testing the readability of pharmaceuticals’ package leaflets)</a:t>
            </a:r>
            <a:endParaRPr sz="900">
              <a:solidFill>
                <a:schemeClr val="dk1"/>
              </a:solidFill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>
              <a:solidFill>
                <a:schemeClr val="dk1"/>
              </a:solidFill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556427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current</a:t>
            </a:r>
            <a:endParaRPr sz="90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736800" y="2988800"/>
            <a:ext cx="5708700" cy="19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b="1"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15900" lvl="0" marL="215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  <a:endParaRPr sz="1000" u="sng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15900" lvl="0" marL="215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“Potential added value of </a:t>
            </a:r>
            <a:r>
              <a:rPr i="1"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inn4cure 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telemonitoring technology in preventive healthcare”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b="1"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15900" lvl="0" marL="215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>
              <a:solidFill>
                <a:srgbClr val="000000"/>
              </a:solidFill>
            </a:endParaRPr>
          </a:p>
          <a:p>
            <a:pPr indent="-215900" lvl="0" marL="215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  <a:endParaRPr sz="900">
              <a:solidFill>
                <a:srgbClr val="000000"/>
              </a:solidFill>
            </a:endParaRPr>
          </a:p>
          <a:p>
            <a:pPr indent="-215900" lvl="0" marL="215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“Role of TASK-1 channels in arterial tone regulation in different organs in rats”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65354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b="1"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98880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current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3972096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7309195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b="1" sz="11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soon-to-be graduate of the 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Medical Biology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m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aster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program in the specialisation 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Science, management &amp; Innovation (SMI) at Radboud university who is looking for a PhD position in health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 technology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or 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value assessment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 I am</a:t>
            </a: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 inspired by societal and business aspects of innovations and am enthusiastic about using scientific knowledge to create practical real-world solutions.</a:t>
            </a:r>
            <a:endParaRPr sz="900"/>
          </a:p>
        </p:txBody>
      </p:sp>
      <p:sp>
        <p:nvSpPr>
          <p:cNvPr id="106" name="Google Shape;106;p1"/>
          <p:cNvSpPr txBox="1"/>
          <p:nvPr/>
        </p:nvSpPr>
        <p:spPr>
          <a:xfrm flipH="1">
            <a:off x="170820" y="8885034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"/>
          <p:cNvSpPr txBox="1"/>
          <p:nvPr/>
        </p:nvSpPr>
        <p:spPr>
          <a:xfrm>
            <a:off x="4025601" y="111375"/>
            <a:ext cx="1026000" cy="9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00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b="1" i="0" sz="900" u="none" cap="none" strike="noStrike">
              <a:solidFill>
                <a:srgbClr val="000000"/>
              </a:solidFill>
            </a:endParaRPr>
          </a:p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00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b="1" i="0" sz="1000" u="none" cap="none" strike="noStrik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00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b="1" sz="100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00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  <a:endParaRPr b="1" i="0" sz="900" u="none" cap="none" strike="noStrike">
              <a:solidFill>
                <a:srgbClr val="000000"/>
              </a:solidFill>
            </a:endParaRPr>
          </a:p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US" sz="100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Nationality</a:t>
            </a:r>
            <a:endParaRPr b="1" i="0" sz="1000" u="none" cap="none" strike="noStrike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3640200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2066832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2318507"/>
            <a:ext cx="7014900" cy="2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DeepLabCut, STATISTICA and GraphPad Prism softwares</a:t>
            </a:r>
            <a:endParaRPr b="0" i="0" sz="10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2819250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b="1" i="0" sz="11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342316" y="3078280"/>
            <a:ext cx="6732300" cy="2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b="0" baseline="-2500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(low intermediate – А</a:t>
            </a:r>
            <a:r>
              <a:rPr b="0" baseline="-2500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b="0" baseline="-2500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(beginner – А</a:t>
            </a:r>
            <a:r>
              <a:rPr b="0" baseline="-2500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b="0" i="0" sz="10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4780425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3907250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5055716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BBB Career Event 2023, Nijmegen</a:t>
            </a:r>
            <a:endParaRPr sz="9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Mentoring first-year students at Faculty of Biology, MSU, Moscow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6708836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b="1" i="0" sz="11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cap="flat" cmpd="sng" w="12700">
            <a:solidFill>
              <a:srgbClr val="8FAEB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8900" lIns="57850" spcFirstLastPara="1" rIns="57850" wrap="square" tIns="28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lang="en-US" sz="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b="1" i="0" sz="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5925675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b="1" sz="1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6173350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</a:t>
            </a:r>
            <a:r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guitar playing, traveling</a:t>
            </a:r>
            <a:endParaRPr sz="100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3907250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5055725"/>
            <a:ext cx="9258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342328" y="6936525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29" name="Google Shape;129;p2"/>
          <p:cNvSpPr txBox="1"/>
          <p:nvPr/>
        </p:nvSpPr>
        <p:spPr>
          <a:xfrm>
            <a:off x="342330" y="7494036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en-US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REFERENCES</a:t>
            </a:r>
            <a:endParaRPr b="1" i="0" sz="11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342328" y="7721725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Verdana"/>
                <a:ea typeface="Verdana"/>
                <a:cs typeface="Verdana"/>
                <a:sym typeface="Verdana"/>
              </a:rPr>
              <a:t>Available upon request</a:t>
            </a:r>
            <a:endParaRPr sz="1000"/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322225"/>
            <a:ext cx="5823000" cy="13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Faculty of Biology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b="1"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endParaRPr sz="900">
              <a:solidFill>
                <a:schemeClr val="dk1"/>
              </a:solidFill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</a:t>
            </a:r>
            <a:endParaRPr sz="900">
              <a:solidFill>
                <a:schemeClr val="dk1"/>
              </a:solidFill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>
              <a:solidFill>
                <a:schemeClr val="dk1"/>
              </a:solidFill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>
              <a:solidFill>
                <a:schemeClr val="dk1"/>
              </a:solidFill>
            </a:endParaRPr>
          </a:p>
          <a:p>
            <a:pPr indent="-215900" lvl="0" marL="215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322214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900" lIns="57850" spcFirstLastPara="1" rIns="57850" wrap="square" tIns="28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b="0" i="0" sz="10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2020-08-14T18:05:47Z</dcterms:created>
  <dc:creator>Barbara</dc:creator>
</cp:coreProperties>
</file>